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5143500" cx="9144000"/>
  <p:notesSz cx="6858000" cy="9144000"/>
  <p:embeddedFontLst>
    <p:embeddedFont>
      <p:font typeface="Montserrat"/>
      <p:regular r:id="rId28"/>
      <p:bold r:id="rId29"/>
      <p:italic r:id="rId30"/>
      <p:boldItalic r:id="rId31"/>
    </p:embeddedFont>
    <p:embeddedFont>
      <p:font typeface="Lato"/>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Montserrat-regular.fntdata"/><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ontserrat-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ontserrat-boldItalic.fntdata"/><Relationship Id="rId30" Type="http://schemas.openxmlformats.org/officeDocument/2006/relationships/font" Target="fonts/Montserrat-italic.fntdata"/><Relationship Id="rId11" Type="http://schemas.openxmlformats.org/officeDocument/2006/relationships/slide" Target="slides/slide6.xml"/><Relationship Id="rId33" Type="http://schemas.openxmlformats.org/officeDocument/2006/relationships/font" Target="fonts/Lato-bold.fntdata"/><Relationship Id="rId10" Type="http://schemas.openxmlformats.org/officeDocument/2006/relationships/slide" Target="slides/slide5.xml"/><Relationship Id="rId32" Type="http://schemas.openxmlformats.org/officeDocument/2006/relationships/font" Target="fonts/Lato-regular.fntdata"/><Relationship Id="rId13" Type="http://schemas.openxmlformats.org/officeDocument/2006/relationships/slide" Target="slides/slide8.xml"/><Relationship Id="rId35" Type="http://schemas.openxmlformats.org/officeDocument/2006/relationships/font" Target="fonts/Lato-boldItalic.fntdata"/><Relationship Id="rId12" Type="http://schemas.openxmlformats.org/officeDocument/2006/relationships/slide" Target="slides/slide7.xml"/><Relationship Id="rId34" Type="http://schemas.openxmlformats.org/officeDocument/2006/relationships/font" Target="fonts/Lato-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Good afternoon everyone! Today, we, the Dataminers, are excited to present our analysis of Head Start accessibility. Let me introduce our team members: Zizheng (Sean) Zhang and Yinming (Randall) Gao.</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293a6523dbb_6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293a6523dbb_6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 map show the distribution of Children per center by County. We used the number of impoverished children to </a:t>
            </a:r>
            <a:r>
              <a:rPr lang="en"/>
              <a:t>divide</a:t>
            </a:r>
            <a:r>
              <a:rPr lang="en"/>
              <a:t> the number of head start centers at each county, thereby calculating the cpc metric, which helps measure the </a:t>
            </a:r>
            <a:r>
              <a:rPr lang="en"/>
              <a:t>accessibility</a:t>
            </a:r>
            <a:r>
              <a:rPr lang="en"/>
              <a:t> of head start program at a county. </a:t>
            </a:r>
            <a:r>
              <a:rPr lang="en"/>
              <a:t>On the map, the spot sizes are directly proportional to the CPC value. In simpler terms, larger spots on the map represent regions with a higher CPC value, indicating worse head start program accessibility. Here we can observe that the eastern part of the State appears brighter than the western part, which shows a more serious accessibility issue in the eastern part.</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2946b8e5226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2946b8e5226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Now, let's focus on the eastern part of the map. In particular, both the eastern part of Texas and the entire state of Georgia exhibit larger and more densely clustered circles.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293a6523dbb_6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293a6523dbb_6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boxplot provides information about some of the regions mentioned in the previous slide. While the CPC levels across counties generally show similarities, there are a few outliers, such as Denton County and Jefferson County in Texas. These outliers exhibit unusually high CPC values, suggesting potential issues with accessibility to the head start program. This highlights the importance for policymakers to focus on these specific areas and consider measures to improve access.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293a6523dbb_6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293a6523dbb_6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Definition</a:t>
            </a:r>
            <a:r>
              <a:rPr lang="en"/>
              <a:t> of enrollment rate</a:t>
            </a:r>
            <a:endParaRPr/>
          </a:p>
          <a:p>
            <a:pPr indent="0" lvl="0" marL="0" rtl="0" algn="l">
              <a:spcBef>
                <a:spcPts val="0"/>
              </a:spcBef>
              <a:spcAft>
                <a:spcPts val="0"/>
              </a:spcAft>
              <a:buNone/>
            </a:pPr>
            <a:r>
              <a:rPr lang="en"/>
              <a:t>Usage: to measure if the head start program is well utilized in an area</a:t>
            </a:r>
            <a:endParaRPr/>
          </a:p>
          <a:p>
            <a:pPr indent="0" lvl="0" marL="0" rtl="0" algn="l">
              <a:spcBef>
                <a:spcPts val="0"/>
              </a:spcBef>
              <a:spcAft>
                <a:spcPts val="0"/>
              </a:spcAft>
              <a:buNone/>
            </a:pPr>
            <a:r>
              <a:rPr lang="en"/>
              <a:t>48 contiguous states were analyzed</a:t>
            </a:r>
            <a:endParaRPr/>
          </a:p>
          <a:p>
            <a:pPr indent="0" lvl="0" marL="0" rtl="0" algn="l">
              <a:spcBef>
                <a:spcPts val="0"/>
              </a:spcBef>
              <a:spcAft>
                <a:spcPts val="0"/>
              </a:spcAft>
              <a:buNone/>
            </a:pPr>
            <a:r>
              <a:rPr lang="en"/>
              <a:t>Top six with lowest enrollment rate are listed here</a:t>
            </a:r>
            <a:endParaRPr/>
          </a:p>
          <a:p>
            <a:pPr indent="0" lvl="0" marL="0" rtl="0" algn="l">
              <a:spcBef>
                <a:spcPts val="0"/>
              </a:spcBef>
              <a:spcAft>
                <a:spcPts val="0"/>
              </a:spcAft>
              <a:buNone/>
            </a:pPr>
            <a:r>
              <a:rPr lang="en"/>
              <a:t>Low </a:t>
            </a:r>
            <a:r>
              <a:rPr lang="en"/>
              <a:t>enrollment</a:t>
            </a:r>
            <a:r>
              <a:rPr lang="en"/>
              <a:t> rate implies three potential issues:</a:t>
            </a:r>
            <a:endParaRPr/>
          </a:p>
          <a:p>
            <a:pPr indent="-298450" lvl="0" marL="457200" rtl="0" algn="l">
              <a:spcBef>
                <a:spcPts val="0"/>
              </a:spcBef>
              <a:spcAft>
                <a:spcPts val="0"/>
              </a:spcAft>
              <a:buSzPts val="1100"/>
              <a:buAutoNum type="alphaLcPeriod"/>
            </a:pPr>
            <a:r>
              <a:rPr lang="en"/>
              <a:t>Too few </a:t>
            </a:r>
            <a:r>
              <a:rPr lang="en"/>
              <a:t>public</a:t>
            </a:r>
            <a:r>
              <a:rPr lang="en"/>
              <a:t> exposure so that families in poverty aren’t aware of head start</a:t>
            </a:r>
            <a:endParaRPr/>
          </a:p>
          <a:p>
            <a:pPr indent="-298450" lvl="0" marL="457200" rtl="0" algn="l">
              <a:spcBef>
                <a:spcPts val="0"/>
              </a:spcBef>
              <a:spcAft>
                <a:spcPts val="0"/>
              </a:spcAft>
              <a:buSzPts val="1100"/>
              <a:buAutoNum type="alphaLcPeriod"/>
            </a:pPr>
            <a:r>
              <a:rPr lang="en"/>
              <a:t>There are other local policies that have taken effect such that local families dont need head start</a:t>
            </a:r>
            <a:endParaRPr/>
          </a:p>
          <a:p>
            <a:pPr indent="-298450" lvl="0" marL="457200" rtl="0" algn="l">
              <a:spcBef>
                <a:spcPts val="0"/>
              </a:spcBef>
              <a:spcAft>
                <a:spcPts val="0"/>
              </a:spcAft>
              <a:buSzPts val="1100"/>
              <a:buAutoNum type="alphaLcPeriod"/>
            </a:pPr>
            <a:r>
              <a:rPr lang="en"/>
              <a:t>Head start program’s quality is </a:t>
            </a:r>
            <a:r>
              <a:rPr lang="en"/>
              <a:t>poor at those areas.</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293a6523dbb_6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293a6523dbb_6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Definition of fund per child: annual federal funding received </a:t>
            </a:r>
            <a:r>
              <a:rPr lang="en"/>
              <a:t>divided</a:t>
            </a:r>
            <a:r>
              <a:rPr lang="en"/>
              <a:t> by the number of enrollments.</a:t>
            </a:r>
            <a:endParaRPr/>
          </a:p>
          <a:p>
            <a:pPr indent="0" lvl="0" marL="0" rtl="0" algn="l">
              <a:spcBef>
                <a:spcPts val="0"/>
              </a:spcBef>
              <a:spcAft>
                <a:spcPts val="0"/>
              </a:spcAft>
              <a:buNone/>
            </a:pPr>
            <a:r>
              <a:rPr lang="en"/>
              <a:t>Usage: measure and compare the fiscal support given to each region.</a:t>
            </a:r>
            <a:endParaRPr/>
          </a:p>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2946b8e5226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2946b8e5226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Econometric study: the relationship between funding and enrollment count</a:t>
            </a:r>
            <a:endParaRPr/>
          </a:p>
          <a:p>
            <a:pPr indent="0" lvl="0" marL="0" rtl="0" algn="l">
              <a:spcBef>
                <a:spcPts val="0"/>
              </a:spcBef>
              <a:spcAft>
                <a:spcPts val="0"/>
              </a:spcAft>
              <a:buNone/>
            </a:pPr>
            <a:r>
              <a:rPr lang="en"/>
              <a:t>Conclusion: funding policy is reasonable in that it is roughly proportional to enrollment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2946b8e5226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2946b8e5226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Econometric study: the relationship between funding and personal income</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Conclusion: funding policy is reasonable in that it is roughly proportional to local economy standard.</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293a6523dbb_6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293a6523dbb_6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dsa</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293a6523dbb_6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293a6523dbb_6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294a202ba59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294a202ba59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In many cases, plain data are informative, but not ready to use. It is through an analytics pipeline where the raw data endures sequential processing and transformation that the underlying information and insights in the raw data become visible. </a:t>
            </a:r>
            <a:endParaRPr>
              <a:solidFill>
                <a:schemeClr val="dk1"/>
              </a:solidFill>
            </a:endParaRPr>
          </a:p>
          <a:p>
            <a:pPr indent="0" lvl="0" marL="0" rtl="0" algn="l">
              <a:spcBef>
                <a:spcPts val="0"/>
              </a:spcBef>
              <a:spcAft>
                <a:spcPts val="0"/>
              </a:spcAft>
              <a:buNone/>
            </a:pPr>
            <a:r>
              <a:rPr lang="en">
                <a:solidFill>
                  <a:schemeClr val="dk1"/>
                </a:solidFill>
              </a:rPr>
              <a:t>Automated analytics pipeline can remove the recurrent and repeated part of data analytics. For data of time series nature such as annually updated data, with well defined metrics and robust external data sources, the extraction, transformation, and loading of the data can be an automated process.  The time series’ most recent values will be automatically updated by the pipeline itself once the dependent external data source has an update.</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9291fc1054_0_2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29291fc1054_0_2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Let's quickly walk through our agenda for today. We will cover the background of Head Start, the technologies we utilized, our major findings and insights, and a special feature we've developed.</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293a6523dbb_6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293a6523dbb_6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293a6523dbb_6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293a6523dbb_6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Major advantage:</a:t>
            </a:r>
            <a:endParaRPr/>
          </a:p>
          <a:p>
            <a:pPr indent="0" lvl="0" marL="0" rtl="0" algn="l">
              <a:spcBef>
                <a:spcPts val="0"/>
              </a:spcBef>
              <a:spcAft>
                <a:spcPts val="0"/>
              </a:spcAft>
              <a:buNone/>
            </a:pPr>
            <a:r>
              <a:rPr lang="en"/>
              <a:t>Analyze once, track forever.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Applies to data of time series nature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Once the analysis of one observation is done, the analysis of previous and </a:t>
            </a:r>
            <a:r>
              <a:rPr lang="en"/>
              <a:t>succeeding</a:t>
            </a:r>
            <a:r>
              <a:rPr lang="en"/>
              <a:t> observations can be automated, assuming the data source remain the same format and interfacing mechanisms.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Helps reduce the laborious, recurrent, and repetitive part of analytics worf flow.</a:t>
            </a:r>
            <a:endParaRPr/>
          </a:p>
          <a:p>
            <a:pPr indent="0" lvl="0" marL="0" rtl="0" algn="l">
              <a:spcBef>
                <a:spcPts val="0"/>
              </a:spcBef>
              <a:spcAft>
                <a:spcPts val="0"/>
              </a:spcAft>
              <a:buNone/>
            </a:pPr>
            <a:r>
              <a:rPr lang="en"/>
              <a:t>Helps data </a:t>
            </a:r>
            <a:r>
              <a:rPr lang="en"/>
              <a:t>analyst</a:t>
            </a:r>
            <a:r>
              <a:rPr lang="en"/>
              <a:t> to focus on analysis itself rather than data engineering.</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Once an analytical approach is found useful, applies this approach/process to all the preceding or </a:t>
            </a:r>
            <a:r>
              <a:rPr lang="en"/>
              <a:t>succeeding</a:t>
            </a:r>
            <a:r>
              <a:rPr lang="en"/>
              <a:t> time series data.</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Automatically handling data inregraiton and data transformation. Analyst will only need to interpret the metrics, without the need to do data engineering tasks </a:t>
            </a:r>
            <a:r>
              <a:rPr lang="en"/>
              <a:t>repeatedly.</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293a6523dbb_6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293a6523dbb_6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29291fc1054_0_1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29291fc1054_0_1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Established in 1965, Head Start is a program designed to enhance school readiness among children from economically disadvantaged backgrounds. It offers a range of services from education to health, ensuring comprehensive child development.</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29291fc1054_0_1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29291fc1054_0_1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its noble intent, there are challenges. Only a fraction of eligible children are served by Head Start, with the COVID-19 pandemic causing a further drop in attendance. Additionally, funding discrepancies exist across states.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29291fc1054_0_1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29291fc1054_0_1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conduct our analysis, we leveraged various technologies: Python for data handling and analysis, web technologies for development, Tableau for visualization, and of course, PowerPoint to share our findings with you.</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29291fc1054_0_2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29291fc1054_0_2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Let's dive deep into our primary discoveries.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293a6523dbb_6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293a6523dbb_6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These are the key metrics we've focused on to assess the program's accessibility and efficiency.</a:t>
            </a:r>
            <a:endParaRPr/>
          </a:p>
          <a:p>
            <a:pPr indent="0" lvl="0" marL="0" rtl="0" algn="l">
              <a:spcBef>
                <a:spcPts val="0"/>
              </a:spcBef>
              <a:spcAft>
                <a:spcPts val="0"/>
              </a:spcAft>
              <a:buNone/>
            </a:pPr>
            <a:r>
              <a:rPr lang="en"/>
              <a:t>And we will </a:t>
            </a:r>
            <a:r>
              <a:rPr lang="en"/>
              <a:t>interpret</a:t>
            </a:r>
            <a:r>
              <a:rPr lang="en"/>
              <a:t> them one by one later.</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293a6523dbb_6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293a6523dbb_6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 pie chart showing that the counties with at least one center account for around 90%. However, there are still 315 counties without even one center, which underscores an accessibility issue.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293a6523dbb_6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293a6523dbb_6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a:t>
            </a:r>
            <a:r>
              <a:rPr lang="en"/>
              <a:t>, we highlight ten counties facing significant underservice, particularly in terms of the number of children from low-income families. Typically, there are around 500 to 600 impoverished children in counties without centers. Notably, La Salle County in Illinois stands out with 1503 children living in poverty. This underscores that it’s </a:t>
            </a:r>
            <a:r>
              <a:rPr lang="en"/>
              <a:t>necessary</a:t>
            </a:r>
            <a:r>
              <a:rPr lang="en"/>
              <a:t> for policymakers to invest additional resources and construct more facilities to address this specific need.</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hyperlink" Target="http://chaconn3.me" TargetMode="External"/><Relationship Id="rId4" Type="http://schemas.openxmlformats.org/officeDocument/2006/relationships/image" Target="../media/image7.png"/><Relationship Id="rId5" Type="http://schemas.openxmlformats.org/officeDocument/2006/relationships/image" Target="../media/image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33" name="Shape 133"/>
        <p:cNvGrpSpPr/>
        <p:nvPr/>
      </p:nvGrpSpPr>
      <p:grpSpPr>
        <a:xfrm>
          <a:off x="0" y="0"/>
          <a:ext cx="0" cy="0"/>
          <a:chOff x="0" y="0"/>
          <a:chExt cx="0" cy="0"/>
        </a:xfrm>
      </p:grpSpPr>
      <p:sp>
        <p:nvSpPr>
          <p:cNvPr id="134" name="Google Shape;134;p13"/>
          <p:cNvSpPr txBox="1"/>
          <p:nvPr>
            <p:ph type="ctrTitle"/>
          </p:nvPr>
        </p:nvSpPr>
        <p:spPr>
          <a:xfrm>
            <a:off x="2986850" y="1596475"/>
            <a:ext cx="5910600" cy="15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500"/>
              <a:t>Analysis of Head Start Accessibility</a:t>
            </a:r>
            <a:endParaRPr sz="2500"/>
          </a:p>
        </p:txBody>
      </p:sp>
      <p:sp>
        <p:nvSpPr>
          <p:cNvPr id="135" name="Google Shape;135;p13"/>
          <p:cNvSpPr txBox="1"/>
          <p:nvPr>
            <p:ph idx="1" type="subTitle"/>
          </p:nvPr>
        </p:nvSpPr>
        <p:spPr>
          <a:xfrm>
            <a:off x="3080700" y="2445050"/>
            <a:ext cx="3840600" cy="1489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Group     : Dataminers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Member: Zizheng (Sean) Zhang</a:t>
            </a:r>
            <a:endParaRPr/>
          </a:p>
          <a:p>
            <a:pPr indent="0" lvl="0" marL="0" rtl="0" algn="l">
              <a:spcBef>
                <a:spcPts val="0"/>
              </a:spcBef>
              <a:spcAft>
                <a:spcPts val="0"/>
              </a:spcAft>
              <a:buNone/>
            </a:pPr>
            <a:r>
              <a:rPr lang="en"/>
              <a:t>	        Yinming (Randall) Gao</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86" name="Shape 186"/>
        <p:cNvGrpSpPr/>
        <p:nvPr/>
      </p:nvGrpSpPr>
      <p:grpSpPr>
        <a:xfrm>
          <a:off x="0" y="0"/>
          <a:ext cx="0" cy="0"/>
          <a:chOff x="0" y="0"/>
          <a:chExt cx="0" cy="0"/>
        </a:xfrm>
      </p:grpSpPr>
      <p:sp>
        <p:nvSpPr>
          <p:cNvPr id="187" name="Google Shape;187;p22"/>
          <p:cNvSpPr txBox="1"/>
          <p:nvPr/>
        </p:nvSpPr>
        <p:spPr>
          <a:xfrm>
            <a:off x="182874" y="1371600"/>
            <a:ext cx="1885800" cy="325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700">
                <a:solidFill>
                  <a:schemeClr val="lt1"/>
                </a:solidFill>
                <a:latin typeface="Lato"/>
                <a:ea typeface="Lato"/>
                <a:cs typeface="Lato"/>
                <a:sym typeface="Lato"/>
              </a:rPr>
              <a:t>- Children/Center</a:t>
            </a:r>
            <a:endParaRPr sz="1700">
              <a:solidFill>
                <a:schemeClr val="lt1"/>
              </a:solidFill>
              <a:latin typeface="Lato"/>
              <a:ea typeface="Lato"/>
              <a:cs typeface="Lato"/>
              <a:sym typeface="Lato"/>
            </a:endParaRPr>
          </a:p>
          <a:p>
            <a:pPr indent="0" lvl="0" marL="0" rtl="0" algn="l">
              <a:spcBef>
                <a:spcPts val="0"/>
              </a:spcBef>
              <a:spcAft>
                <a:spcPts val="0"/>
              </a:spcAft>
              <a:buNone/>
            </a:pPr>
            <a:r>
              <a:rPr lang="en" sz="1700">
                <a:solidFill>
                  <a:schemeClr val="lt1"/>
                </a:solidFill>
                <a:latin typeface="Lato"/>
                <a:ea typeface="Lato"/>
                <a:cs typeface="Lato"/>
                <a:sym typeface="Lato"/>
              </a:rPr>
              <a:t>- East &amp; West</a:t>
            </a:r>
            <a:endParaRPr sz="1700">
              <a:solidFill>
                <a:schemeClr val="lt1"/>
              </a:solidFill>
              <a:latin typeface="Lato"/>
              <a:ea typeface="Lato"/>
              <a:cs typeface="Lato"/>
              <a:sym typeface="Lato"/>
            </a:endParaRPr>
          </a:p>
        </p:txBody>
      </p:sp>
      <p:pic>
        <p:nvPicPr>
          <p:cNvPr id="188" name="Google Shape;188;p22"/>
          <p:cNvPicPr preferRelativeResize="0"/>
          <p:nvPr/>
        </p:nvPicPr>
        <p:blipFill>
          <a:blip r:embed="rId3">
            <a:alphaModFix/>
          </a:blip>
          <a:stretch>
            <a:fillRect/>
          </a:stretch>
        </p:blipFill>
        <p:spPr>
          <a:xfrm>
            <a:off x="2132690" y="181247"/>
            <a:ext cx="6857999" cy="478100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92" name="Shape 192"/>
        <p:cNvGrpSpPr/>
        <p:nvPr/>
      </p:nvGrpSpPr>
      <p:grpSpPr>
        <a:xfrm>
          <a:off x="0" y="0"/>
          <a:ext cx="0" cy="0"/>
          <a:chOff x="0" y="0"/>
          <a:chExt cx="0" cy="0"/>
        </a:xfrm>
      </p:grpSpPr>
      <p:pic>
        <p:nvPicPr>
          <p:cNvPr id="193" name="Google Shape;193;p23"/>
          <p:cNvPicPr preferRelativeResize="0"/>
          <p:nvPr/>
        </p:nvPicPr>
        <p:blipFill>
          <a:blip r:embed="rId3">
            <a:alphaModFix/>
          </a:blip>
          <a:stretch>
            <a:fillRect/>
          </a:stretch>
        </p:blipFill>
        <p:spPr>
          <a:xfrm>
            <a:off x="2042075" y="152400"/>
            <a:ext cx="6886487" cy="4838699"/>
          </a:xfrm>
          <a:prstGeom prst="rect">
            <a:avLst/>
          </a:prstGeom>
          <a:noFill/>
          <a:ln>
            <a:noFill/>
          </a:ln>
        </p:spPr>
      </p:pic>
      <p:sp>
        <p:nvSpPr>
          <p:cNvPr id="194" name="Google Shape;194;p23"/>
          <p:cNvSpPr txBox="1"/>
          <p:nvPr/>
        </p:nvSpPr>
        <p:spPr>
          <a:xfrm>
            <a:off x="115780" y="1382775"/>
            <a:ext cx="2102100" cy="110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Lato"/>
                <a:ea typeface="Lato"/>
                <a:cs typeface="Lato"/>
                <a:sym typeface="Lato"/>
              </a:rPr>
              <a:t>Texas &amp; Georgia</a:t>
            </a:r>
            <a:endParaRPr sz="2000">
              <a:solidFill>
                <a:schemeClr val="lt1"/>
              </a:solidFill>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98" name="Shape 198"/>
        <p:cNvGrpSpPr/>
        <p:nvPr/>
      </p:nvGrpSpPr>
      <p:grpSpPr>
        <a:xfrm>
          <a:off x="0" y="0"/>
          <a:ext cx="0" cy="0"/>
          <a:chOff x="0" y="0"/>
          <a:chExt cx="0" cy="0"/>
        </a:xfrm>
      </p:grpSpPr>
      <p:sp>
        <p:nvSpPr>
          <p:cNvPr id="199" name="Google Shape;199;p24"/>
          <p:cNvSpPr txBox="1"/>
          <p:nvPr/>
        </p:nvSpPr>
        <p:spPr>
          <a:xfrm>
            <a:off x="158575" y="1361050"/>
            <a:ext cx="2345100" cy="183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Lato"/>
                <a:ea typeface="Lato"/>
                <a:cs typeface="Lato"/>
                <a:sym typeface="Lato"/>
              </a:rPr>
              <a:t>Cpc (Children per Center)</a:t>
            </a:r>
            <a:endParaRPr sz="2000">
              <a:solidFill>
                <a:schemeClr val="lt1"/>
              </a:solidFill>
              <a:latin typeface="Lato"/>
              <a:ea typeface="Lato"/>
              <a:cs typeface="Lato"/>
              <a:sym typeface="Lato"/>
            </a:endParaRPr>
          </a:p>
          <a:p>
            <a:pPr indent="0" lvl="0" marL="0" rtl="0" algn="l">
              <a:spcBef>
                <a:spcPts val="0"/>
              </a:spcBef>
              <a:spcAft>
                <a:spcPts val="0"/>
              </a:spcAft>
              <a:buNone/>
            </a:pPr>
            <a:r>
              <a:rPr lang="en" sz="2000">
                <a:solidFill>
                  <a:schemeClr val="lt1"/>
                </a:solidFill>
                <a:latin typeface="Lato"/>
                <a:ea typeface="Lato"/>
                <a:cs typeface="Lato"/>
                <a:sym typeface="Lato"/>
              </a:rPr>
              <a:t>= # of children in poverty / # of center in one county</a:t>
            </a:r>
            <a:endParaRPr sz="2000">
              <a:solidFill>
                <a:schemeClr val="lt1"/>
              </a:solidFill>
              <a:latin typeface="Lato"/>
              <a:ea typeface="Lato"/>
              <a:cs typeface="Lato"/>
              <a:sym typeface="Lato"/>
            </a:endParaRPr>
          </a:p>
        </p:txBody>
      </p:sp>
      <p:pic>
        <p:nvPicPr>
          <p:cNvPr id="200" name="Google Shape;200;p24"/>
          <p:cNvPicPr preferRelativeResize="0"/>
          <p:nvPr/>
        </p:nvPicPr>
        <p:blipFill>
          <a:blip r:embed="rId3">
            <a:alphaModFix/>
          </a:blip>
          <a:stretch>
            <a:fillRect/>
          </a:stretch>
        </p:blipFill>
        <p:spPr>
          <a:xfrm>
            <a:off x="2503675" y="249763"/>
            <a:ext cx="6480927" cy="4643977"/>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04" name="Shape 204"/>
        <p:cNvGrpSpPr/>
        <p:nvPr/>
      </p:nvGrpSpPr>
      <p:grpSpPr>
        <a:xfrm>
          <a:off x="0" y="0"/>
          <a:ext cx="0" cy="0"/>
          <a:chOff x="0" y="0"/>
          <a:chExt cx="0" cy="0"/>
        </a:xfrm>
      </p:grpSpPr>
      <p:sp>
        <p:nvSpPr>
          <p:cNvPr id="205" name="Google Shape;205;p25"/>
          <p:cNvSpPr txBox="1"/>
          <p:nvPr/>
        </p:nvSpPr>
        <p:spPr>
          <a:xfrm>
            <a:off x="182876" y="1371600"/>
            <a:ext cx="1647900" cy="282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lt1"/>
                </a:solidFill>
                <a:latin typeface="Lato"/>
                <a:ea typeface="Lato"/>
                <a:cs typeface="Lato"/>
                <a:sym typeface="Lato"/>
              </a:rPr>
              <a:t>6 States with the Lowest Enrollment Rates</a:t>
            </a:r>
            <a:endParaRPr sz="1500">
              <a:solidFill>
                <a:schemeClr val="lt1"/>
              </a:solidFill>
              <a:latin typeface="Lato"/>
              <a:ea typeface="Lato"/>
              <a:cs typeface="Lato"/>
              <a:sym typeface="Lato"/>
            </a:endParaRPr>
          </a:p>
          <a:p>
            <a:pPr indent="0" lvl="0" marL="0" rtl="0" algn="l">
              <a:spcBef>
                <a:spcPts val="0"/>
              </a:spcBef>
              <a:spcAft>
                <a:spcPts val="0"/>
              </a:spcAft>
              <a:buNone/>
            </a:pPr>
            <a:r>
              <a:t/>
            </a:r>
            <a:endParaRPr sz="1500">
              <a:solidFill>
                <a:schemeClr val="lt1"/>
              </a:solidFill>
              <a:latin typeface="Lato"/>
              <a:ea typeface="Lato"/>
              <a:cs typeface="Lato"/>
              <a:sym typeface="Lato"/>
            </a:endParaRPr>
          </a:p>
          <a:p>
            <a:pPr indent="0" lvl="0" marL="0" rtl="0" algn="l">
              <a:spcBef>
                <a:spcPts val="0"/>
              </a:spcBef>
              <a:spcAft>
                <a:spcPts val="0"/>
              </a:spcAft>
              <a:buNone/>
            </a:pPr>
            <a:r>
              <a:rPr lang="en" sz="1500">
                <a:solidFill>
                  <a:schemeClr val="lt1"/>
                </a:solidFill>
                <a:latin typeface="Lato"/>
                <a:ea typeface="Lato"/>
                <a:cs typeface="Lato"/>
                <a:sym typeface="Lato"/>
              </a:rPr>
              <a:t>Enrollment Rate</a:t>
            </a:r>
            <a:endParaRPr sz="1500">
              <a:solidFill>
                <a:schemeClr val="lt1"/>
              </a:solidFill>
              <a:latin typeface="Lato"/>
              <a:ea typeface="Lato"/>
              <a:cs typeface="Lato"/>
              <a:sym typeface="Lato"/>
            </a:endParaRPr>
          </a:p>
          <a:p>
            <a:pPr indent="0" lvl="0" marL="0" rtl="0" algn="l">
              <a:spcBef>
                <a:spcPts val="0"/>
              </a:spcBef>
              <a:spcAft>
                <a:spcPts val="0"/>
              </a:spcAft>
              <a:buNone/>
            </a:pPr>
            <a:r>
              <a:rPr lang="en" sz="1500">
                <a:solidFill>
                  <a:schemeClr val="lt1"/>
                </a:solidFill>
                <a:latin typeface="Lato"/>
                <a:ea typeface="Lato"/>
                <a:cs typeface="Lato"/>
                <a:sym typeface="Lato"/>
              </a:rPr>
              <a:t>= number of enrollments /  estimated number of children in poverty</a:t>
            </a:r>
            <a:endParaRPr sz="1500">
              <a:solidFill>
                <a:schemeClr val="lt1"/>
              </a:solidFill>
              <a:latin typeface="Lato"/>
              <a:ea typeface="Lato"/>
              <a:cs typeface="Lato"/>
              <a:sym typeface="Lato"/>
            </a:endParaRPr>
          </a:p>
        </p:txBody>
      </p:sp>
      <p:pic>
        <p:nvPicPr>
          <p:cNvPr id="206" name="Google Shape;206;p25"/>
          <p:cNvPicPr preferRelativeResize="0"/>
          <p:nvPr/>
        </p:nvPicPr>
        <p:blipFill>
          <a:blip r:embed="rId3">
            <a:alphaModFix/>
          </a:blip>
          <a:stretch>
            <a:fillRect/>
          </a:stretch>
        </p:blipFill>
        <p:spPr>
          <a:xfrm>
            <a:off x="1949625" y="241313"/>
            <a:ext cx="7008425" cy="466087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10" name="Shape 210"/>
        <p:cNvGrpSpPr/>
        <p:nvPr/>
      </p:nvGrpSpPr>
      <p:grpSpPr>
        <a:xfrm>
          <a:off x="0" y="0"/>
          <a:ext cx="0" cy="0"/>
          <a:chOff x="0" y="0"/>
          <a:chExt cx="0" cy="0"/>
        </a:xfrm>
      </p:grpSpPr>
      <p:sp>
        <p:nvSpPr>
          <p:cNvPr id="211" name="Google Shape;211;p26"/>
          <p:cNvSpPr txBox="1"/>
          <p:nvPr/>
        </p:nvSpPr>
        <p:spPr>
          <a:xfrm>
            <a:off x="182880" y="1371600"/>
            <a:ext cx="1667400" cy="131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700">
                <a:solidFill>
                  <a:schemeClr val="lt1"/>
                </a:solidFill>
                <a:latin typeface="Lato"/>
                <a:ea typeface="Lato"/>
                <a:cs typeface="Lato"/>
                <a:sym typeface="Lato"/>
              </a:rPr>
              <a:t>6 States with the Lowest Average Fund per Child</a:t>
            </a:r>
            <a:endParaRPr sz="1700">
              <a:solidFill>
                <a:schemeClr val="lt1"/>
              </a:solidFill>
              <a:latin typeface="Lato"/>
              <a:ea typeface="Lato"/>
              <a:cs typeface="Lato"/>
              <a:sym typeface="Lato"/>
            </a:endParaRPr>
          </a:p>
          <a:p>
            <a:pPr indent="0" lvl="0" marL="0" rtl="0" algn="l">
              <a:spcBef>
                <a:spcPts val="0"/>
              </a:spcBef>
              <a:spcAft>
                <a:spcPts val="0"/>
              </a:spcAft>
              <a:buNone/>
            </a:pPr>
            <a:r>
              <a:t/>
            </a:r>
            <a:endParaRPr sz="1700">
              <a:solidFill>
                <a:schemeClr val="lt1"/>
              </a:solidFill>
              <a:latin typeface="Lato"/>
              <a:ea typeface="Lato"/>
              <a:cs typeface="Lato"/>
              <a:sym typeface="Lato"/>
            </a:endParaRPr>
          </a:p>
          <a:p>
            <a:pPr indent="0" lvl="0" marL="0" rtl="0" algn="l">
              <a:spcBef>
                <a:spcPts val="0"/>
              </a:spcBef>
              <a:spcAft>
                <a:spcPts val="0"/>
              </a:spcAft>
              <a:buNone/>
            </a:pPr>
            <a:r>
              <a:rPr lang="en" sz="1700">
                <a:solidFill>
                  <a:schemeClr val="lt1"/>
                </a:solidFill>
                <a:latin typeface="Lato"/>
                <a:ea typeface="Lato"/>
                <a:cs typeface="Lato"/>
                <a:sym typeface="Lato"/>
              </a:rPr>
              <a:t>Fund/Enrolled Children</a:t>
            </a:r>
            <a:endParaRPr sz="1700">
              <a:solidFill>
                <a:schemeClr val="lt1"/>
              </a:solidFill>
              <a:latin typeface="Lato"/>
              <a:ea typeface="Lato"/>
              <a:cs typeface="Lato"/>
              <a:sym typeface="Lato"/>
            </a:endParaRPr>
          </a:p>
        </p:txBody>
      </p:sp>
      <p:pic>
        <p:nvPicPr>
          <p:cNvPr id="212" name="Google Shape;212;p26"/>
          <p:cNvPicPr preferRelativeResize="0"/>
          <p:nvPr/>
        </p:nvPicPr>
        <p:blipFill>
          <a:blip r:embed="rId3">
            <a:alphaModFix/>
          </a:blip>
          <a:stretch>
            <a:fillRect/>
          </a:stretch>
        </p:blipFill>
        <p:spPr>
          <a:xfrm>
            <a:off x="2002680" y="247800"/>
            <a:ext cx="6988923" cy="4647907"/>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16" name="Shape 216"/>
        <p:cNvGrpSpPr/>
        <p:nvPr/>
      </p:nvGrpSpPr>
      <p:grpSpPr>
        <a:xfrm>
          <a:off x="0" y="0"/>
          <a:ext cx="0" cy="0"/>
          <a:chOff x="0" y="0"/>
          <a:chExt cx="0" cy="0"/>
        </a:xfrm>
      </p:grpSpPr>
      <p:pic>
        <p:nvPicPr>
          <p:cNvPr id="217" name="Google Shape;217;p27"/>
          <p:cNvPicPr preferRelativeResize="0"/>
          <p:nvPr/>
        </p:nvPicPr>
        <p:blipFill>
          <a:blip r:embed="rId3">
            <a:alphaModFix/>
          </a:blip>
          <a:stretch>
            <a:fillRect/>
          </a:stretch>
        </p:blipFill>
        <p:spPr>
          <a:xfrm>
            <a:off x="1128763" y="152400"/>
            <a:ext cx="6886487" cy="483869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21" name="Shape 221"/>
        <p:cNvGrpSpPr/>
        <p:nvPr/>
      </p:nvGrpSpPr>
      <p:grpSpPr>
        <a:xfrm>
          <a:off x="0" y="0"/>
          <a:ext cx="0" cy="0"/>
          <a:chOff x="0" y="0"/>
          <a:chExt cx="0" cy="0"/>
        </a:xfrm>
      </p:grpSpPr>
      <p:pic>
        <p:nvPicPr>
          <p:cNvPr id="222" name="Google Shape;222;p28"/>
          <p:cNvPicPr preferRelativeResize="0"/>
          <p:nvPr/>
        </p:nvPicPr>
        <p:blipFill>
          <a:blip r:embed="rId3">
            <a:alphaModFix/>
          </a:blip>
          <a:stretch>
            <a:fillRect/>
          </a:stretch>
        </p:blipFill>
        <p:spPr>
          <a:xfrm>
            <a:off x="1128763" y="152400"/>
            <a:ext cx="6886487" cy="483869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26" name="Shape 226"/>
        <p:cNvGrpSpPr/>
        <p:nvPr/>
      </p:nvGrpSpPr>
      <p:grpSpPr>
        <a:xfrm>
          <a:off x="0" y="0"/>
          <a:ext cx="0" cy="0"/>
          <a:chOff x="0" y="0"/>
          <a:chExt cx="0" cy="0"/>
        </a:xfrm>
      </p:grpSpPr>
      <p:sp>
        <p:nvSpPr>
          <p:cNvPr id="227" name="Google Shape;227;p29"/>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Major Insights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31" name="Shape 231"/>
        <p:cNvGrpSpPr/>
        <p:nvPr/>
      </p:nvGrpSpPr>
      <p:grpSpPr>
        <a:xfrm>
          <a:off x="0" y="0"/>
          <a:ext cx="0" cy="0"/>
          <a:chOff x="0" y="0"/>
          <a:chExt cx="0" cy="0"/>
        </a:xfrm>
      </p:grpSpPr>
      <p:sp>
        <p:nvSpPr>
          <p:cNvPr id="232" name="Google Shape;232;p30"/>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Major Insights - Public Policy</a:t>
            </a:r>
            <a:endParaRPr/>
          </a:p>
        </p:txBody>
      </p:sp>
      <p:sp>
        <p:nvSpPr>
          <p:cNvPr id="233" name="Google Shape;233;p30"/>
          <p:cNvSpPr txBox="1"/>
          <p:nvPr>
            <p:ph idx="1" type="body"/>
          </p:nvPr>
        </p:nvSpPr>
        <p:spPr>
          <a:xfrm>
            <a:off x="1297500" y="1307850"/>
            <a:ext cx="7038900" cy="29112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1018"/>
              <a:buNone/>
            </a:pPr>
            <a:r>
              <a:rPr lang="en" sz="1402"/>
              <a:t>There are clusters of </a:t>
            </a:r>
            <a:r>
              <a:rPr lang="en" sz="1402"/>
              <a:t>counties in TX and GA where local communities may be underserved by Head Start. </a:t>
            </a:r>
            <a:r>
              <a:rPr lang="en" sz="1402"/>
              <a:t> Policy makers may need to find more Head Start participants in those areas so as to facilitate the accessibility of Head Start.</a:t>
            </a:r>
            <a:endParaRPr sz="1402"/>
          </a:p>
          <a:p>
            <a:pPr indent="0" lvl="0" marL="0" rtl="0" algn="l">
              <a:lnSpc>
                <a:spcPct val="95000"/>
              </a:lnSpc>
              <a:spcBef>
                <a:spcPts val="1200"/>
              </a:spcBef>
              <a:spcAft>
                <a:spcPts val="0"/>
              </a:spcAft>
              <a:buSzPts val="1018"/>
              <a:buNone/>
            </a:pPr>
            <a:r>
              <a:rPr lang="en" sz="1402"/>
              <a:t>Nevada, Idaho, Arizona, Georgia, and Texas are the states with the lowest estimated enrollment rate, meaning that the communities in these five states are likely underserved. Policy makers may need to increase public exposure to Head Start, especially to low-income families, so that low-income families are aware of Head Start and begin enrolling in Head Start.</a:t>
            </a:r>
            <a:endParaRPr sz="1402"/>
          </a:p>
          <a:p>
            <a:pPr indent="0" lvl="0" marL="0" rtl="0" algn="l">
              <a:lnSpc>
                <a:spcPct val="95000"/>
              </a:lnSpc>
              <a:spcBef>
                <a:spcPts val="1200"/>
              </a:spcBef>
              <a:spcAft>
                <a:spcPts val="1200"/>
              </a:spcAft>
              <a:buSzPts val="1018"/>
              <a:buNone/>
            </a:pPr>
            <a:r>
              <a:rPr lang="en" sz="1402"/>
              <a:t>The funding policy of Head Start is well adapted to local economic and demographic situation.</a:t>
            </a:r>
            <a:endParaRPr sz="1402"/>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37" name="Shape 237"/>
        <p:cNvGrpSpPr/>
        <p:nvPr/>
      </p:nvGrpSpPr>
      <p:grpSpPr>
        <a:xfrm>
          <a:off x="0" y="0"/>
          <a:ext cx="0" cy="0"/>
          <a:chOff x="0" y="0"/>
          <a:chExt cx="0" cy="0"/>
        </a:xfrm>
      </p:grpSpPr>
      <p:sp>
        <p:nvSpPr>
          <p:cNvPr id="238" name="Google Shape;238;p31"/>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Major Insights - Technology Innovation</a:t>
            </a:r>
            <a:endParaRPr/>
          </a:p>
        </p:txBody>
      </p:sp>
      <p:sp>
        <p:nvSpPr>
          <p:cNvPr id="239" name="Google Shape;239;p31"/>
          <p:cNvSpPr txBox="1"/>
          <p:nvPr>
            <p:ph idx="1" type="body"/>
          </p:nvPr>
        </p:nvSpPr>
        <p:spPr>
          <a:xfrm>
            <a:off x="1297500" y="13078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500"/>
              <a:t>In many cases, plain data are informative, but not ready to use. It is through an analytics pipeline where the raw data endures sequential processing and transformation that the underlying information and insights in the raw data become visible. </a:t>
            </a:r>
            <a:endParaRPr sz="1500"/>
          </a:p>
          <a:p>
            <a:pPr indent="0" lvl="0" marL="0" rtl="0" algn="l">
              <a:spcBef>
                <a:spcPts val="1200"/>
              </a:spcBef>
              <a:spcAft>
                <a:spcPts val="1200"/>
              </a:spcAft>
              <a:buNone/>
            </a:pPr>
            <a:r>
              <a:rPr lang="en" sz="1500"/>
              <a:t>Automated analytics pipeline can remove the recurrent and repeated part of data analytics. For data of time series nature such as annually updated data, with well defined metrics and robust external data sources, the extraction, transformation, and loading of the data can be an automated process. </a:t>
            </a:r>
            <a:endParaRPr sz="15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39" name="Shape 139"/>
        <p:cNvGrpSpPr/>
        <p:nvPr/>
      </p:nvGrpSpPr>
      <p:grpSpPr>
        <a:xfrm>
          <a:off x="0" y="0"/>
          <a:ext cx="0" cy="0"/>
          <a:chOff x="0" y="0"/>
          <a:chExt cx="0" cy="0"/>
        </a:xfrm>
      </p:grpSpPr>
      <p:sp>
        <p:nvSpPr>
          <p:cNvPr id="140" name="Google Shape;140;p1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Agenda</a:t>
            </a:r>
            <a:endParaRPr/>
          </a:p>
        </p:txBody>
      </p:sp>
      <p:sp>
        <p:nvSpPr>
          <p:cNvPr id="141" name="Google Shape;141;p1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55600" lvl="0" marL="457200" rtl="0" algn="l">
              <a:spcBef>
                <a:spcPts val="0"/>
              </a:spcBef>
              <a:spcAft>
                <a:spcPts val="0"/>
              </a:spcAft>
              <a:buSzPts val="2000"/>
              <a:buChar char="-"/>
            </a:pPr>
            <a:r>
              <a:rPr lang="en" sz="2000"/>
              <a:t>Background</a:t>
            </a:r>
            <a:endParaRPr sz="2000"/>
          </a:p>
          <a:p>
            <a:pPr indent="-355600" lvl="0" marL="457200" rtl="0" algn="l">
              <a:spcBef>
                <a:spcPts val="0"/>
              </a:spcBef>
              <a:spcAft>
                <a:spcPts val="0"/>
              </a:spcAft>
              <a:buSzPts val="2000"/>
              <a:buChar char="-"/>
            </a:pPr>
            <a:r>
              <a:rPr lang="en" sz="2000"/>
              <a:t>Technologies In-use</a:t>
            </a:r>
            <a:endParaRPr sz="2000"/>
          </a:p>
          <a:p>
            <a:pPr indent="-355600" lvl="0" marL="457200" rtl="0" algn="l">
              <a:spcBef>
                <a:spcPts val="0"/>
              </a:spcBef>
              <a:spcAft>
                <a:spcPts val="0"/>
              </a:spcAft>
              <a:buSzPts val="2000"/>
              <a:buChar char="-"/>
            </a:pPr>
            <a:r>
              <a:rPr lang="en" sz="2000"/>
              <a:t>Major Findings</a:t>
            </a:r>
            <a:endParaRPr sz="2000"/>
          </a:p>
          <a:p>
            <a:pPr indent="-355600" lvl="0" marL="457200" rtl="0" algn="l">
              <a:spcBef>
                <a:spcPts val="0"/>
              </a:spcBef>
              <a:spcAft>
                <a:spcPts val="0"/>
              </a:spcAft>
              <a:buSzPts val="2000"/>
              <a:buChar char="-"/>
            </a:pPr>
            <a:r>
              <a:rPr lang="en" sz="2000"/>
              <a:t>Major Insights</a:t>
            </a:r>
            <a:endParaRPr sz="2000"/>
          </a:p>
          <a:p>
            <a:pPr indent="-355600" lvl="0" marL="457200" rtl="0" algn="l">
              <a:spcBef>
                <a:spcPts val="0"/>
              </a:spcBef>
              <a:spcAft>
                <a:spcPts val="0"/>
              </a:spcAft>
              <a:buSzPts val="2000"/>
              <a:buChar char="-"/>
            </a:pPr>
            <a:r>
              <a:rPr lang="en" sz="2000"/>
              <a:t>One More Thing</a:t>
            </a:r>
            <a:endParaRPr sz="20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43" name="Shape 243"/>
        <p:cNvGrpSpPr/>
        <p:nvPr/>
      </p:nvGrpSpPr>
      <p:grpSpPr>
        <a:xfrm>
          <a:off x="0" y="0"/>
          <a:ext cx="0" cy="0"/>
          <a:chOff x="0" y="0"/>
          <a:chExt cx="0" cy="0"/>
        </a:xfrm>
      </p:grpSpPr>
      <p:sp>
        <p:nvSpPr>
          <p:cNvPr id="244" name="Google Shape;244;p32"/>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One More Thing…</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48" name="Shape 248"/>
        <p:cNvGrpSpPr/>
        <p:nvPr/>
      </p:nvGrpSpPr>
      <p:grpSpPr>
        <a:xfrm>
          <a:off x="0" y="0"/>
          <a:ext cx="0" cy="0"/>
          <a:chOff x="0" y="0"/>
          <a:chExt cx="0" cy="0"/>
        </a:xfrm>
      </p:grpSpPr>
      <p:sp>
        <p:nvSpPr>
          <p:cNvPr id="249" name="Google Shape;249;p33"/>
          <p:cNvSpPr txBox="1"/>
          <p:nvPr>
            <p:ph type="title"/>
          </p:nvPr>
        </p:nvSpPr>
        <p:spPr>
          <a:xfrm>
            <a:off x="1297500" y="126450"/>
            <a:ext cx="7038900" cy="9141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Automated Analytics Pipeline - </a:t>
            </a:r>
            <a:endParaRPr/>
          </a:p>
          <a:p>
            <a:pPr indent="0" lvl="0" marL="0" rtl="0" algn="ctr">
              <a:spcBef>
                <a:spcPts val="0"/>
              </a:spcBef>
              <a:spcAft>
                <a:spcPts val="0"/>
              </a:spcAft>
              <a:buNone/>
            </a:pPr>
            <a:r>
              <a:rPr lang="en"/>
              <a:t>Analyze once, track forever</a:t>
            </a:r>
            <a:endParaRPr/>
          </a:p>
          <a:p>
            <a:pPr indent="0" lvl="0" marL="0" rtl="0" algn="ctr">
              <a:spcBef>
                <a:spcPts val="0"/>
              </a:spcBef>
              <a:spcAft>
                <a:spcPts val="0"/>
              </a:spcAft>
              <a:buNone/>
            </a:pPr>
            <a:r>
              <a:t/>
            </a:r>
            <a:endParaRPr/>
          </a:p>
        </p:txBody>
      </p:sp>
      <p:sp>
        <p:nvSpPr>
          <p:cNvPr id="250" name="Google Shape;250;p33"/>
          <p:cNvSpPr txBox="1"/>
          <p:nvPr/>
        </p:nvSpPr>
        <p:spPr>
          <a:xfrm>
            <a:off x="1550400" y="4235075"/>
            <a:ext cx="6786000" cy="723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3500" u="sng">
                <a:solidFill>
                  <a:schemeClr val="hlink"/>
                </a:solidFill>
                <a:latin typeface="Lato"/>
                <a:ea typeface="Lato"/>
                <a:cs typeface="Lato"/>
                <a:sym typeface="Lato"/>
                <a:hlinkClick r:id="rId3"/>
              </a:rPr>
              <a:t>http://chaconn3.me</a:t>
            </a:r>
            <a:r>
              <a:rPr lang="en" sz="3500">
                <a:solidFill>
                  <a:schemeClr val="lt1"/>
                </a:solidFill>
                <a:latin typeface="Lato"/>
                <a:ea typeface="Lato"/>
                <a:cs typeface="Lato"/>
                <a:sym typeface="Lato"/>
              </a:rPr>
              <a:t> </a:t>
            </a:r>
            <a:r>
              <a:rPr lang="en" sz="1500">
                <a:solidFill>
                  <a:schemeClr val="lt1"/>
                </a:solidFill>
                <a:latin typeface="Lato"/>
                <a:ea typeface="Lato"/>
                <a:cs typeface="Lato"/>
                <a:sym typeface="Lato"/>
              </a:rPr>
              <a:t>(PC access for best experience)</a:t>
            </a:r>
            <a:endParaRPr sz="1500">
              <a:solidFill>
                <a:schemeClr val="lt1"/>
              </a:solidFill>
              <a:latin typeface="Lato"/>
              <a:ea typeface="Lato"/>
              <a:cs typeface="Lato"/>
              <a:sym typeface="Lato"/>
            </a:endParaRPr>
          </a:p>
        </p:txBody>
      </p:sp>
      <p:grpSp>
        <p:nvGrpSpPr>
          <p:cNvPr id="251" name="Google Shape;251;p33"/>
          <p:cNvGrpSpPr/>
          <p:nvPr/>
        </p:nvGrpSpPr>
        <p:grpSpPr>
          <a:xfrm>
            <a:off x="1776174" y="1184702"/>
            <a:ext cx="5591666" cy="2906213"/>
            <a:chOff x="1297499" y="1052400"/>
            <a:chExt cx="5846577" cy="3038700"/>
          </a:xfrm>
        </p:grpSpPr>
        <p:pic>
          <p:nvPicPr>
            <p:cNvPr id="252" name="Google Shape;252;p33"/>
            <p:cNvPicPr preferRelativeResize="0"/>
            <p:nvPr/>
          </p:nvPicPr>
          <p:blipFill>
            <a:blip r:embed="rId4">
              <a:alphaModFix/>
            </a:blip>
            <a:stretch>
              <a:fillRect/>
            </a:stretch>
          </p:blipFill>
          <p:spPr>
            <a:xfrm>
              <a:off x="1297499" y="1052412"/>
              <a:ext cx="2663875" cy="3038675"/>
            </a:xfrm>
            <a:prstGeom prst="rect">
              <a:avLst/>
            </a:prstGeom>
            <a:noFill/>
            <a:ln>
              <a:noFill/>
            </a:ln>
          </p:spPr>
        </p:pic>
        <p:pic>
          <p:nvPicPr>
            <p:cNvPr id="253" name="Google Shape;253;p33"/>
            <p:cNvPicPr preferRelativeResize="0"/>
            <p:nvPr/>
          </p:nvPicPr>
          <p:blipFill>
            <a:blip r:embed="rId5">
              <a:alphaModFix/>
            </a:blip>
            <a:stretch>
              <a:fillRect/>
            </a:stretch>
          </p:blipFill>
          <p:spPr>
            <a:xfrm>
              <a:off x="4571999" y="1052400"/>
              <a:ext cx="2572077" cy="3038700"/>
            </a:xfrm>
            <a:prstGeom prst="rect">
              <a:avLst/>
            </a:prstGeom>
            <a:noFill/>
            <a:ln>
              <a:noFill/>
            </a:ln>
          </p:spPr>
        </p:pic>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57" name="Shape 257"/>
        <p:cNvGrpSpPr/>
        <p:nvPr/>
      </p:nvGrpSpPr>
      <p:grpSpPr>
        <a:xfrm>
          <a:off x="0" y="0"/>
          <a:ext cx="0" cy="0"/>
          <a:chOff x="0" y="0"/>
          <a:chExt cx="0" cy="0"/>
        </a:xfrm>
      </p:grpSpPr>
      <p:sp>
        <p:nvSpPr>
          <p:cNvPr id="258" name="Google Shape;258;p34"/>
          <p:cNvSpPr txBox="1"/>
          <p:nvPr>
            <p:ph type="title"/>
          </p:nvPr>
        </p:nvSpPr>
        <p:spPr>
          <a:xfrm>
            <a:off x="116400" y="1921350"/>
            <a:ext cx="6067500" cy="1300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Thank You!</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45" name="Shape 145"/>
        <p:cNvGrpSpPr/>
        <p:nvPr/>
      </p:nvGrpSpPr>
      <p:grpSpPr>
        <a:xfrm>
          <a:off x="0" y="0"/>
          <a:ext cx="0" cy="0"/>
          <a:chOff x="0" y="0"/>
          <a:chExt cx="0" cy="0"/>
        </a:xfrm>
      </p:grpSpPr>
      <p:sp>
        <p:nvSpPr>
          <p:cNvPr id="146" name="Google Shape;146;p1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Background</a:t>
            </a:r>
            <a:endParaRPr/>
          </a:p>
        </p:txBody>
      </p:sp>
      <p:sp>
        <p:nvSpPr>
          <p:cNvPr id="147" name="Google Shape;147;p15"/>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2000"/>
              <a:t>Established in 1965, Head Start promotes school readiness for children in low-income families by offering educational, nutritional, health, social, and other services. The program is rooted in urban, suburban, and rural communities throughout the nation.</a:t>
            </a:r>
            <a:endParaRPr sz="20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51" name="Shape 151"/>
        <p:cNvGrpSpPr/>
        <p:nvPr/>
      </p:nvGrpSpPr>
      <p:grpSpPr>
        <a:xfrm>
          <a:off x="0" y="0"/>
          <a:ext cx="0" cy="0"/>
          <a:chOff x="0" y="0"/>
          <a:chExt cx="0" cy="0"/>
        </a:xfrm>
      </p:grpSpPr>
      <p:sp>
        <p:nvSpPr>
          <p:cNvPr id="152" name="Google Shape;152;p1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Background (</a:t>
            </a:r>
            <a:r>
              <a:rPr lang="en"/>
              <a:t>cont'd)</a:t>
            </a:r>
            <a:endParaRPr/>
          </a:p>
        </p:txBody>
      </p:sp>
      <p:sp>
        <p:nvSpPr>
          <p:cNvPr id="153" name="Google Shape;153;p16"/>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55600" lvl="0" marL="457200" rtl="0" algn="l">
              <a:spcBef>
                <a:spcPts val="0"/>
              </a:spcBef>
              <a:spcAft>
                <a:spcPts val="0"/>
              </a:spcAft>
              <a:buSzPts val="2000"/>
              <a:buChar char="-"/>
            </a:pPr>
            <a:r>
              <a:rPr b="1" lang="en" sz="2000"/>
              <a:t>Service Mismatch</a:t>
            </a:r>
            <a:r>
              <a:rPr lang="en" sz="2000"/>
              <a:t>: Only 30% of 3-to-5-year-olds and 9% of infants in poverty were served by Head Start.</a:t>
            </a:r>
            <a:endParaRPr sz="2000"/>
          </a:p>
          <a:p>
            <a:pPr indent="-355600" lvl="0" marL="457200" rtl="0" algn="l">
              <a:spcBef>
                <a:spcPts val="0"/>
              </a:spcBef>
              <a:spcAft>
                <a:spcPts val="0"/>
              </a:spcAft>
              <a:buSzPts val="2000"/>
              <a:buChar char="-"/>
            </a:pPr>
            <a:r>
              <a:rPr b="1" lang="en" sz="2000"/>
              <a:t>COVID-19 Effect</a:t>
            </a:r>
            <a:r>
              <a:rPr lang="en" sz="2000"/>
              <a:t>: A drop of 287,000 children in Head Start attendance in 2020-2021 compared to 2018-2019.</a:t>
            </a:r>
            <a:endParaRPr sz="2000"/>
          </a:p>
          <a:p>
            <a:pPr indent="-355600" lvl="0" marL="457200" rtl="0" algn="l">
              <a:spcBef>
                <a:spcPts val="0"/>
              </a:spcBef>
              <a:spcAft>
                <a:spcPts val="0"/>
              </a:spcAft>
              <a:buSzPts val="2000"/>
              <a:buChar char="-"/>
            </a:pPr>
            <a:r>
              <a:rPr b="1" lang="en" sz="2000"/>
              <a:t>Funding Discrepancies</a:t>
            </a:r>
            <a:r>
              <a:rPr lang="en" sz="2000"/>
              <a:t>: States with more child poverty receive less funding per child for Head Start.</a:t>
            </a:r>
            <a:endParaRPr sz="20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57" name="Shape 157"/>
        <p:cNvGrpSpPr/>
        <p:nvPr/>
      </p:nvGrpSpPr>
      <p:grpSpPr>
        <a:xfrm>
          <a:off x="0" y="0"/>
          <a:ext cx="0" cy="0"/>
          <a:chOff x="0" y="0"/>
          <a:chExt cx="0" cy="0"/>
        </a:xfrm>
      </p:grpSpPr>
      <p:sp>
        <p:nvSpPr>
          <p:cNvPr id="158" name="Google Shape;158;p1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Technologies In-use</a:t>
            </a:r>
            <a:endParaRPr/>
          </a:p>
        </p:txBody>
      </p:sp>
      <p:sp>
        <p:nvSpPr>
          <p:cNvPr id="159" name="Google Shape;159;p17"/>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55600" lvl="0" marL="457200" rtl="0" algn="l">
              <a:spcBef>
                <a:spcPts val="0"/>
              </a:spcBef>
              <a:spcAft>
                <a:spcPts val="0"/>
              </a:spcAft>
              <a:buSzPts val="2000"/>
              <a:buChar char="-"/>
            </a:pPr>
            <a:r>
              <a:rPr b="1" lang="en" sz="2000"/>
              <a:t>Python</a:t>
            </a:r>
            <a:r>
              <a:rPr lang="en" sz="2000"/>
              <a:t>: for data extraction, data analysis, statistical modeling, data pipeline automation, and web API development</a:t>
            </a:r>
            <a:endParaRPr sz="2000"/>
          </a:p>
          <a:p>
            <a:pPr indent="-355600" lvl="0" marL="457200" rtl="0" algn="l">
              <a:spcBef>
                <a:spcPts val="0"/>
              </a:spcBef>
              <a:spcAft>
                <a:spcPts val="0"/>
              </a:spcAft>
              <a:buSzPts val="2000"/>
              <a:buChar char="-"/>
            </a:pPr>
            <a:r>
              <a:rPr b="1" lang="en" sz="2000"/>
              <a:t>HTML, CSS, Javascript</a:t>
            </a:r>
            <a:r>
              <a:rPr lang="en" sz="2000"/>
              <a:t>: for web development</a:t>
            </a:r>
            <a:endParaRPr sz="2000"/>
          </a:p>
          <a:p>
            <a:pPr indent="-355600" lvl="0" marL="457200" rtl="0" algn="l">
              <a:spcBef>
                <a:spcPts val="0"/>
              </a:spcBef>
              <a:spcAft>
                <a:spcPts val="0"/>
              </a:spcAft>
              <a:buSzPts val="2000"/>
              <a:buChar char="-"/>
            </a:pPr>
            <a:r>
              <a:rPr b="1" lang="en" sz="2000"/>
              <a:t>Tableau</a:t>
            </a:r>
            <a:r>
              <a:rPr lang="en" sz="2000"/>
              <a:t>: for data visualization.</a:t>
            </a:r>
            <a:endParaRPr sz="2000"/>
          </a:p>
          <a:p>
            <a:pPr indent="-355600" lvl="0" marL="457200" rtl="0" algn="l">
              <a:spcBef>
                <a:spcPts val="0"/>
              </a:spcBef>
              <a:spcAft>
                <a:spcPts val="0"/>
              </a:spcAft>
              <a:buSzPts val="2000"/>
              <a:buChar char="-"/>
            </a:pPr>
            <a:r>
              <a:rPr b="1" lang="en" sz="2000"/>
              <a:t>PowerPoint</a:t>
            </a:r>
            <a:r>
              <a:rPr lang="en" sz="2000"/>
              <a:t>: for the presentation of insights.</a:t>
            </a:r>
            <a:endParaRPr sz="20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63" name="Shape 163"/>
        <p:cNvGrpSpPr/>
        <p:nvPr/>
      </p:nvGrpSpPr>
      <p:grpSpPr>
        <a:xfrm>
          <a:off x="0" y="0"/>
          <a:ext cx="0" cy="0"/>
          <a:chOff x="0" y="0"/>
          <a:chExt cx="0" cy="0"/>
        </a:xfrm>
      </p:grpSpPr>
      <p:sp>
        <p:nvSpPr>
          <p:cNvPr id="164" name="Google Shape;164;p18"/>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Major Findings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68" name="Shape 168"/>
        <p:cNvGrpSpPr/>
        <p:nvPr/>
      </p:nvGrpSpPr>
      <p:grpSpPr>
        <a:xfrm>
          <a:off x="0" y="0"/>
          <a:ext cx="0" cy="0"/>
          <a:chOff x="0" y="0"/>
          <a:chExt cx="0" cy="0"/>
        </a:xfrm>
      </p:grpSpPr>
      <p:sp>
        <p:nvSpPr>
          <p:cNvPr id="169" name="Google Shape;169;p1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a:t>
            </a:r>
            <a:r>
              <a:rPr lang="en"/>
              <a:t>etrics</a:t>
            </a:r>
            <a:endParaRPr/>
          </a:p>
        </p:txBody>
      </p:sp>
      <p:sp>
        <p:nvSpPr>
          <p:cNvPr id="170" name="Google Shape;170;p19"/>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55600" lvl="0" marL="457200" rtl="0" algn="l">
              <a:spcBef>
                <a:spcPts val="0"/>
              </a:spcBef>
              <a:spcAft>
                <a:spcPts val="0"/>
              </a:spcAft>
              <a:buSzPts val="2000"/>
              <a:buChar char="-"/>
            </a:pPr>
            <a:r>
              <a:rPr lang="en" sz="2000"/>
              <a:t>Center Coverage Rate (County level)</a:t>
            </a:r>
            <a:endParaRPr sz="2000"/>
          </a:p>
          <a:p>
            <a:pPr indent="-355600" lvl="0" marL="457200" rtl="0" algn="l">
              <a:spcBef>
                <a:spcPts val="0"/>
              </a:spcBef>
              <a:spcAft>
                <a:spcPts val="0"/>
              </a:spcAft>
              <a:buSzPts val="2000"/>
              <a:buChar char="-"/>
            </a:pPr>
            <a:r>
              <a:rPr lang="en" sz="2000"/>
              <a:t>Children per Center </a:t>
            </a:r>
            <a:r>
              <a:rPr lang="en" sz="2000"/>
              <a:t>(County level)</a:t>
            </a:r>
            <a:endParaRPr sz="2000"/>
          </a:p>
          <a:p>
            <a:pPr indent="-355600" lvl="0" marL="457200" rtl="0" algn="l">
              <a:spcBef>
                <a:spcPts val="0"/>
              </a:spcBef>
              <a:spcAft>
                <a:spcPts val="0"/>
              </a:spcAft>
              <a:buSzPts val="2000"/>
              <a:buChar char="-"/>
            </a:pPr>
            <a:r>
              <a:rPr lang="en" sz="2000"/>
              <a:t>Enrollment Rate (State level)</a:t>
            </a:r>
            <a:endParaRPr sz="2000"/>
          </a:p>
          <a:p>
            <a:pPr indent="-355600" lvl="0" marL="457200" rtl="0" algn="l">
              <a:spcBef>
                <a:spcPts val="0"/>
              </a:spcBef>
              <a:spcAft>
                <a:spcPts val="0"/>
              </a:spcAft>
              <a:buSzPts val="2000"/>
              <a:buChar char="-"/>
            </a:pPr>
            <a:r>
              <a:rPr lang="en" sz="2000"/>
              <a:t>Fund per Child </a:t>
            </a:r>
            <a:r>
              <a:rPr lang="en" sz="2000"/>
              <a:t>(State level)</a:t>
            </a:r>
            <a:endParaRPr sz="2000"/>
          </a:p>
          <a:p>
            <a:pPr indent="0" lvl="0" marL="0" rtl="0" algn="l">
              <a:spcBef>
                <a:spcPts val="1200"/>
              </a:spcBef>
              <a:spcAft>
                <a:spcPts val="1200"/>
              </a:spcAft>
              <a:buNone/>
            </a:pPr>
            <a:r>
              <a:t/>
            </a:r>
            <a:endParaRPr sz="20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74" name="Shape 174"/>
        <p:cNvGrpSpPr/>
        <p:nvPr/>
      </p:nvGrpSpPr>
      <p:grpSpPr>
        <a:xfrm>
          <a:off x="0" y="0"/>
          <a:ext cx="0" cy="0"/>
          <a:chOff x="0" y="0"/>
          <a:chExt cx="0" cy="0"/>
        </a:xfrm>
      </p:grpSpPr>
      <p:pic>
        <p:nvPicPr>
          <p:cNvPr id="175" name="Google Shape;175;p20"/>
          <p:cNvPicPr preferRelativeResize="0"/>
          <p:nvPr/>
        </p:nvPicPr>
        <p:blipFill>
          <a:blip r:embed="rId3">
            <a:alphaModFix/>
          </a:blip>
          <a:stretch>
            <a:fillRect/>
          </a:stretch>
        </p:blipFill>
        <p:spPr>
          <a:xfrm>
            <a:off x="1883663" y="155088"/>
            <a:ext cx="6931154" cy="4833325"/>
          </a:xfrm>
          <a:prstGeom prst="rect">
            <a:avLst/>
          </a:prstGeom>
          <a:noFill/>
          <a:ln>
            <a:noFill/>
          </a:ln>
        </p:spPr>
      </p:pic>
      <p:sp>
        <p:nvSpPr>
          <p:cNvPr id="176" name="Google Shape;176;p20"/>
          <p:cNvSpPr txBox="1"/>
          <p:nvPr/>
        </p:nvSpPr>
        <p:spPr>
          <a:xfrm>
            <a:off x="182875" y="1371600"/>
            <a:ext cx="3406500" cy="168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Lato"/>
                <a:ea typeface="Lato"/>
                <a:cs typeface="Lato"/>
                <a:sym typeface="Lato"/>
              </a:rPr>
              <a:t>No Center: 315 </a:t>
            </a:r>
            <a:endParaRPr sz="2000">
              <a:solidFill>
                <a:schemeClr val="lt1"/>
              </a:solidFill>
              <a:latin typeface="Lato"/>
              <a:ea typeface="Lato"/>
              <a:cs typeface="Lato"/>
              <a:sym typeface="Lato"/>
            </a:endParaRPr>
          </a:p>
          <a:p>
            <a:pPr indent="0" lvl="0" marL="0" rtl="0" algn="l">
              <a:spcBef>
                <a:spcPts val="0"/>
              </a:spcBef>
              <a:spcAft>
                <a:spcPts val="0"/>
              </a:spcAft>
              <a:buNone/>
            </a:pPr>
            <a:r>
              <a:rPr lang="en" sz="2000">
                <a:solidFill>
                  <a:schemeClr val="lt1"/>
                </a:solidFill>
                <a:latin typeface="Lato"/>
                <a:ea typeface="Lato"/>
                <a:cs typeface="Lato"/>
                <a:sym typeface="Lato"/>
              </a:rPr>
              <a:t>At Least One Center: 2,748 </a:t>
            </a:r>
            <a:endParaRPr sz="2000">
              <a:solidFill>
                <a:schemeClr val="lt1"/>
              </a:solidFill>
              <a:latin typeface="Lato"/>
              <a:ea typeface="Lato"/>
              <a:cs typeface="Lato"/>
              <a:sym typeface="Lato"/>
            </a:endParaRPr>
          </a:p>
          <a:p>
            <a:pPr indent="0" lvl="0" marL="0" rtl="0" algn="l">
              <a:spcBef>
                <a:spcPts val="0"/>
              </a:spcBef>
              <a:spcAft>
                <a:spcPts val="0"/>
              </a:spcAft>
              <a:buNone/>
            </a:pPr>
            <a:r>
              <a:t/>
            </a:r>
            <a:endParaRPr sz="2000">
              <a:solidFill>
                <a:schemeClr val="lt1"/>
              </a:solidFill>
              <a:latin typeface="Lato"/>
              <a:ea typeface="Lato"/>
              <a:cs typeface="Lato"/>
              <a:sym typeface="Lato"/>
            </a:endParaRPr>
          </a:p>
          <a:p>
            <a:pPr indent="0" lvl="0" marL="0" rtl="0" algn="l">
              <a:spcBef>
                <a:spcPts val="0"/>
              </a:spcBef>
              <a:spcAft>
                <a:spcPts val="0"/>
              </a:spcAft>
              <a:buNone/>
            </a:pPr>
            <a:r>
              <a:rPr lang="en" sz="2000">
                <a:solidFill>
                  <a:schemeClr val="lt1"/>
                </a:solidFill>
                <a:latin typeface="Lato"/>
                <a:ea typeface="Lato"/>
                <a:cs typeface="Lato"/>
                <a:sym typeface="Lato"/>
              </a:rPr>
              <a:t>Coverage Rate</a:t>
            </a:r>
            <a:endParaRPr sz="2000">
              <a:solidFill>
                <a:schemeClr val="lt1"/>
              </a:solidFill>
              <a:latin typeface="Lato"/>
              <a:ea typeface="Lato"/>
              <a:cs typeface="Lato"/>
              <a:sym typeface="Lato"/>
            </a:endParaRPr>
          </a:p>
          <a:p>
            <a:pPr indent="0" lvl="0" marL="0" rtl="0" algn="l">
              <a:spcBef>
                <a:spcPts val="0"/>
              </a:spcBef>
              <a:spcAft>
                <a:spcPts val="0"/>
              </a:spcAft>
              <a:buNone/>
            </a:pPr>
            <a:r>
              <a:rPr lang="en" sz="2000">
                <a:solidFill>
                  <a:schemeClr val="lt1"/>
                </a:solidFill>
                <a:latin typeface="Lato"/>
                <a:ea typeface="Lato"/>
                <a:cs typeface="Lato"/>
                <a:sym typeface="Lato"/>
              </a:rPr>
              <a:t>= </a:t>
            </a:r>
            <a:r>
              <a:rPr lang="en" sz="2000">
                <a:solidFill>
                  <a:schemeClr val="lt1"/>
                </a:solidFill>
                <a:latin typeface="Lato"/>
                <a:ea typeface="Lato"/>
                <a:cs typeface="Lato"/>
                <a:sym typeface="Lato"/>
              </a:rPr>
              <a:t># of county with center / total # of county</a:t>
            </a:r>
            <a:endParaRPr sz="2000">
              <a:solidFill>
                <a:srgbClr val="FFFFFF"/>
              </a:solidFill>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80" name="Shape 180"/>
        <p:cNvGrpSpPr/>
        <p:nvPr/>
      </p:nvGrpSpPr>
      <p:grpSpPr>
        <a:xfrm>
          <a:off x="0" y="0"/>
          <a:ext cx="0" cy="0"/>
          <a:chOff x="0" y="0"/>
          <a:chExt cx="0" cy="0"/>
        </a:xfrm>
      </p:grpSpPr>
      <p:sp>
        <p:nvSpPr>
          <p:cNvPr id="181" name="Google Shape;181;p21"/>
          <p:cNvSpPr txBox="1"/>
          <p:nvPr/>
        </p:nvSpPr>
        <p:spPr>
          <a:xfrm>
            <a:off x="182880" y="1371600"/>
            <a:ext cx="1589700" cy="189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Lato"/>
                <a:ea typeface="Lato"/>
                <a:cs typeface="Lato"/>
                <a:sym typeface="Lato"/>
              </a:rPr>
              <a:t>10 Counties without Head Start Center </a:t>
            </a:r>
            <a:endParaRPr sz="2000">
              <a:solidFill>
                <a:schemeClr val="lt1"/>
              </a:solidFill>
              <a:latin typeface="Lato"/>
              <a:ea typeface="Lato"/>
              <a:cs typeface="Lato"/>
              <a:sym typeface="Lato"/>
            </a:endParaRPr>
          </a:p>
        </p:txBody>
      </p:sp>
      <p:pic>
        <p:nvPicPr>
          <p:cNvPr id="182" name="Google Shape;182;p21"/>
          <p:cNvPicPr preferRelativeResize="0"/>
          <p:nvPr/>
        </p:nvPicPr>
        <p:blipFill>
          <a:blip r:embed="rId3">
            <a:alphaModFix/>
          </a:blip>
          <a:stretch>
            <a:fillRect/>
          </a:stretch>
        </p:blipFill>
        <p:spPr>
          <a:xfrm>
            <a:off x="1677125" y="127075"/>
            <a:ext cx="7373624" cy="48893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